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58" r:id="rId4"/>
    <p:sldId id="290" r:id="rId5"/>
    <p:sldId id="291" r:id="rId6"/>
    <p:sldId id="292" r:id="rId7"/>
    <p:sldId id="259" r:id="rId8"/>
    <p:sldId id="293" r:id="rId9"/>
    <p:sldId id="294" r:id="rId10"/>
    <p:sldId id="260" r:id="rId11"/>
    <p:sldId id="295" r:id="rId12"/>
    <p:sldId id="296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97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98" r:id="rId43"/>
    <p:sldId id="289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02" autoAdjust="0"/>
    <p:restoredTop sz="94695" autoAdjust="0"/>
  </p:normalViewPr>
  <p:slideViewPr>
    <p:cSldViewPr>
      <p:cViewPr varScale="1">
        <p:scale>
          <a:sx n="104" d="100"/>
          <a:sy n="104" d="100"/>
        </p:scale>
        <p:origin x="-101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304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578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2422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9436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220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89175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2608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946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2829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9511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010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434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5C8C8-14DC-4217-B5B2-9B5931727B15}" type="datetimeFigureOut">
              <a:rPr lang="en-US" smtClean="0"/>
              <a:pPr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31107-3D3E-4F27-88C4-4829EDB6BD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1345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COMMUNICATING ABOUT STUDENT LEARNING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How do we </a:t>
            </a:r>
            <a:r>
              <a:rPr lang="en-US" b="1" i="1" dirty="0" smtClean="0"/>
              <a:t>communicate</a:t>
            </a:r>
            <a:r>
              <a:rPr lang="en-US" b="1" dirty="0" smtClean="0"/>
              <a:t> student learning with </a:t>
            </a:r>
            <a:r>
              <a:rPr lang="en-US" b="1" u="sng" dirty="0" smtClean="0"/>
              <a:t>students and parents</a:t>
            </a:r>
            <a:r>
              <a:rPr lang="en-US" b="1" dirty="0" smtClean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873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 of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C). </a:t>
            </a:r>
            <a:r>
              <a:rPr lang="en-US" sz="4000" b="1" dirty="0" smtClean="0"/>
              <a:t>Assessment of Learning </a:t>
            </a:r>
            <a:r>
              <a:rPr lang="en-US" sz="4000" dirty="0" smtClean="0"/>
              <a:t>is summative in nature and is used to confirm what students know and can do. This refers to proficiency.</a:t>
            </a:r>
          </a:p>
          <a:p>
            <a:r>
              <a:rPr lang="en-US" sz="4000" b="1" dirty="0" smtClean="0"/>
              <a:t>What kinds of assessments do you use in your classroom?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6512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COMMUNICATING </a:t>
            </a:r>
            <a:r>
              <a:rPr lang="en-US" sz="3200" b="1" dirty="0" smtClean="0"/>
              <a:t>ASSESSMENT OF LEARNING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Assessment of learning is concerned with examining and summarizing the critical sample of evidence of student work that will reflect achievement of the learning outcomes in a given grade and subject.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8993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Steps in Communication About Assessment of Learning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1). Teachers decide the evidence that will be the sample of assessment of learning.</a:t>
            </a:r>
          </a:p>
          <a:p>
            <a:r>
              <a:rPr lang="en-US" dirty="0" smtClean="0"/>
              <a:t>2). Teachers communicate to students and parents what evidence will be required.</a:t>
            </a:r>
          </a:p>
          <a:p>
            <a:r>
              <a:rPr lang="en-US" dirty="0" smtClean="0"/>
              <a:t>3). For each assessment task, teachers will convey to students and parents what criteria will be used to judge the quality of the student’s work. (Rubrics)</a:t>
            </a:r>
          </a:p>
          <a:p>
            <a:r>
              <a:rPr lang="en-US" dirty="0" smtClean="0"/>
              <a:t>4). Once the students complete the tasks, the teacher informs the students and parents about the quality of the work using points, rubrics and comments.</a:t>
            </a:r>
          </a:p>
          <a:p>
            <a:r>
              <a:rPr lang="en-US" dirty="0" smtClean="0"/>
              <a:t>5). Teachers provide opportunities for students and parents to discuss the score.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1516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OF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A). </a:t>
            </a:r>
            <a:r>
              <a:rPr lang="en-US" b="1" dirty="0" smtClean="0"/>
              <a:t>FORMATIVE</a:t>
            </a:r>
            <a:r>
              <a:rPr lang="en-US" dirty="0" smtClean="0"/>
              <a:t> assessment informs teaching and learning. This is Assessment </a:t>
            </a:r>
            <a:r>
              <a:rPr lang="en-US" b="1" dirty="0" smtClean="0"/>
              <a:t>For</a:t>
            </a:r>
            <a:r>
              <a:rPr lang="en-US" dirty="0" smtClean="0"/>
              <a:t> and </a:t>
            </a:r>
            <a:r>
              <a:rPr lang="en-US" b="1" dirty="0" smtClean="0"/>
              <a:t>As</a:t>
            </a:r>
            <a:r>
              <a:rPr lang="en-US" dirty="0" smtClean="0"/>
              <a:t> learning. This happens during the process of teaching and learning. It is on the way.</a:t>
            </a:r>
          </a:p>
          <a:p>
            <a:r>
              <a:rPr lang="en-US" dirty="0" smtClean="0"/>
              <a:t>B). </a:t>
            </a:r>
            <a:r>
              <a:rPr lang="en-US" b="1" dirty="0" smtClean="0"/>
              <a:t>SUMMATIVE </a:t>
            </a:r>
            <a:r>
              <a:rPr lang="en-US" dirty="0" smtClean="0"/>
              <a:t>assessment occurs after learning has occurred to determine the level of achievement. This is Assessment </a:t>
            </a:r>
            <a:r>
              <a:rPr lang="en-US" b="1" dirty="0" smtClean="0"/>
              <a:t>Of</a:t>
            </a:r>
            <a:r>
              <a:rPr lang="en-US" dirty="0" smtClean="0"/>
              <a:t> learning.</a:t>
            </a:r>
          </a:p>
          <a:p>
            <a:r>
              <a:rPr lang="en-US" b="1" dirty="0" smtClean="0"/>
              <a:t>Give examples of formative and summative assessment that you use in your classroom.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9274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INDICATORS OF SOUND CLASSROOM ASSESSMENT: KEY QUESTIONS TO ASK.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1). </a:t>
            </a:r>
            <a:r>
              <a:rPr lang="en-US" b="1" dirty="0" smtClean="0"/>
              <a:t>Why Assess? </a:t>
            </a:r>
            <a:r>
              <a:rPr lang="en-US" dirty="0" smtClean="0"/>
              <a:t> Teachers establish the purpose of each assessment and communicate how the results will be used.</a:t>
            </a:r>
          </a:p>
          <a:p>
            <a:r>
              <a:rPr lang="en-US" dirty="0" smtClean="0"/>
              <a:t>Is it assessment for learning?</a:t>
            </a:r>
          </a:p>
          <a:p>
            <a:r>
              <a:rPr lang="en-US" dirty="0" smtClean="0"/>
              <a:t>Is it assessment as learning?</a:t>
            </a:r>
          </a:p>
          <a:p>
            <a:r>
              <a:rPr lang="en-US" dirty="0" smtClean="0"/>
              <a:t>Is it assessment of learning?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16699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INDICATORS OF SOUND CLASSROOM ASSESSMENT: KEY QUESTIONS TO ASK.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2). </a:t>
            </a:r>
            <a:r>
              <a:rPr lang="en-US" sz="4800" b="1" dirty="0" smtClean="0"/>
              <a:t>Assess what? </a:t>
            </a:r>
            <a:r>
              <a:rPr lang="en-US" sz="4800" dirty="0" smtClean="0"/>
              <a:t>Teachers are clear with students about what learning targets they are responsible for learning.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008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INDICATORS OF SOUND CLASSROOM ASSESSMENT: KEY QUESTIONS TO ASK.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A). </a:t>
            </a:r>
            <a:r>
              <a:rPr lang="en-US" sz="4000" b="1" dirty="0" smtClean="0"/>
              <a:t>Knowledge Targets</a:t>
            </a:r>
            <a:r>
              <a:rPr lang="en-US" sz="4000" dirty="0" smtClean="0"/>
              <a:t>: are the facts and concepts we want students to know such as to recognize and describe patterns in Math.</a:t>
            </a:r>
          </a:p>
          <a:p>
            <a:r>
              <a:rPr lang="en-US" sz="4000" b="1" dirty="0" smtClean="0"/>
              <a:t>What knowledge do you want the students to know?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2381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INDICATORS OF SOUND CLASSROOM ASSESSMENT: KEY QUESTIONS TO ASK.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B). Reasoning Targets:</a:t>
            </a:r>
            <a:r>
              <a:rPr lang="en-US" dirty="0" smtClean="0"/>
              <a:t> require students to use their knowledge to reason and problem solve. In Math, this would be using statistical methods to describe, analyze and evaluate data.</a:t>
            </a:r>
          </a:p>
          <a:p>
            <a:r>
              <a:rPr lang="en-US" b="1" dirty="0" smtClean="0"/>
              <a:t>Give examples of when you invited students to reason and problem solve.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76666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INDICATORS OF SOUND CLASSROOM ASSESSMENT: KEY QUESTIONS TO ASK.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C). </a:t>
            </a:r>
            <a:r>
              <a:rPr lang="en-US" sz="4400" b="1" dirty="0" smtClean="0"/>
              <a:t>Performanc</a:t>
            </a:r>
            <a:r>
              <a:rPr lang="en-US" sz="4400" b="1" dirty="0"/>
              <a:t>e</a:t>
            </a:r>
            <a:r>
              <a:rPr lang="en-US" sz="4400" b="1" dirty="0" smtClean="0"/>
              <a:t> Skill Targets</a:t>
            </a:r>
            <a:r>
              <a:rPr lang="en-US" sz="4400" dirty="0" smtClean="0"/>
              <a:t>: ask students to use their knowledge to perform or demonstrate a specific skill such as reading aloud with fluency.</a:t>
            </a:r>
          </a:p>
          <a:p>
            <a:r>
              <a:rPr lang="en-US" b="1" dirty="0" smtClean="0"/>
              <a:t>Give examples of skills you require of your students.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35232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469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INDICATORS OF SOUND CLASSROOM ASSESSMENT: KEY QUESTIONS TO ASK.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D).Product Targets: </a:t>
            </a:r>
            <a:r>
              <a:rPr lang="en-US" dirty="0" smtClean="0"/>
              <a:t>specify that students will create something such as a personal health related fitness plan.</a:t>
            </a:r>
          </a:p>
          <a:p>
            <a:r>
              <a:rPr lang="en-US" b="1" dirty="0" smtClean="0"/>
              <a:t>Give examples of product targets in your classroom?</a:t>
            </a:r>
          </a:p>
          <a:p>
            <a:endParaRPr lang="en-US" b="1" dirty="0"/>
          </a:p>
          <a:p>
            <a:r>
              <a:rPr lang="en-US" b="1" dirty="0" smtClean="0"/>
              <a:t>What learning targets do you use the most, the least?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3380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often call this </a:t>
            </a:r>
            <a:r>
              <a:rPr lang="en-US" b="1" dirty="0" smtClean="0"/>
              <a:t>ASSESSMENT</a:t>
            </a:r>
          </a:p>
          <a:p>
            <a:r>
              <a:rPr lang="en-US" dirty="0" smtClean="0"/>
              <a:t>Assessment refers to:</a:t>
            </a:r>
          </a:p>
          <a:p>
            <a:r>
              <a:rPr lang="en-US" dirty="0" smtClean="0"/>
              <a:t>A). Checking for understanding</a:t>
            </a:r>
          </a:p>
          <a:p>
            <a:r>
              <a:rPr lang="en-US" dirty="0" smtClean="0"/>
              <a:t>B). How do we know they got 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40340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INDICATORS OF SOUND CLASSROOM ASSESSMENT: KEY QUESTIONS TO ASK.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3). Assess How?</a:t>
            </a:r>
          </a:p>
          <a:p>
            <a:r>
              <a:rPr lang="en-US" b="1" dirty="0" smtClean="0"/>
              <a:t>What method do I use to assess?</a:t>
            </a:r>
          </a:p>
          <a:p>
            <a:r>
              <a:rPr lang="en-US" b="1" dirty="0" smtClean="0"/>
              <a:t>Selected response?</a:t>
            </a:r>
          </a:p>
          <a:p>
            <a:r>
              <a:rPr lang="en-US" b="1" dirty="0" smtClean="0"/>
              <a:t>Extended written response?</a:t>
            </a:r>
          </a:p>
          <a:p>
            <a:r>
              <a:rPr lang="en-US" b="1" dirty="0" smtClean="0"/>
              <a:t>Performance Assessment?</a:t>
            </a:r>
          </a:p>
          <a:p>
            <a:r>
              <a:rPr lang="en-US" b="1" dirty="0" smtClean="0"/>
              <a:t>Personal Communication or feedback?</a:t>
            </a:r>
          </a:p>
          <a:p>
            <a:r>
              <a:rPr lang="en-US" b="1" dirty="0" smtClean="0"/>
              <a:t>Give examples of other methods.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6777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INDICATORS OF SOUND CLASSROOM ASSESSMENT: KEY QUESTIONS TO ASK.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4). Communicate How?</a:t>
            </a:r>
            <a:endParaRPr lang="en-US" b="1" dirty="0"/>
          </a:p>
          <a:p>
            <a:r>
              <a:rPr lang="en-US" dirty="0" smtClean="0"/>
              <a:t>Teachers communicate the results to maximize further learning.</a:t>
            </a:r>
          </a:p>
          <a:p>
            <a:r>
              <a:rPr lang="en-US" dirty="0" smtClean="0"/>
              <a:t>Direct, specific feedback!</a:t>
            </a:r>
          </a:p>
          <a:p>
            <a:r>
              <a:rPr lang="en-US" b="1" dirty="0" smtClean="0"/>
              <a:t>How do I do this?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92001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INDICATORS OF SOUND CLASSROOM ASSESSMENT: KEY QUESTIONS TO ASK.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5). Involve Students How?</a:t>
            </a:r>
          </a:p>
          <a:p>
            <a:r>
              <a:rPr lang="en-US" dirty="0" smtClean="0"/>
              <a:t>Teachers involve students in assessing, tracking and setting goals for their own learning.</a:t>
            </a:r>
          </a:p>
          <a:p>
            <a:r>
              <a:rPr lang="en-US" b="1" dirty="0" smtClean="0"/>
              <a:t>How do I do this in my classroom?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2699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STRATEGIES FOR COMMUNICATING WITH STUDENTS TO IMPROVE THEIR LEARNING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1). Teacher/student conferences.</a:t>
            </a:r>
          </a:p>
          <a:p>
            <a:r>
              <a:rPr lang="en-US" dirty="0" smtClean="0"/>
              <a:t>2). Self and Peer Assessment</a:t>
            </a:r>
          </a:p>
          <a:p>
            <a:r>
              <a:rPr lang="en-US" dirty="0" smtClean="0"/>
              <a:t>3). Portfolios</a:t>
            </a:r>
          </a:p>
          <a:p>
            <a:r>
              <a:rPr lang="en-US" dirty="0" smtClean="0"/>
              <a:t>4). Using practice Tests to Improve Learning</a:t>
            </a:r>
          </a:p>
          <a:p>
            <a:r>
              <a:rPr lang="en-US" dirty="0" smtClean="0"/>
              <a:t>5). Feedback on summative tests: areas of strength and areas in need of improvement.</a:t>
            </a:r>
          </a:p>
          <a:p>
            <a:r>
              <a:rPr lang="en-US" dirty="0" smtClean="0"/>
              <a:t>6). Grading Profiles: trends and patterns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602175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REFERENCE POINTS FOR COMMUNICATING ABOUT LEARNING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Assessing learning depends upon a comparison to some point of reference. The reference point might be:</a:t>
            </a:r>
          </a:p>
          <a:p>
            <a:r>
              <a:rPr lang="en-US" sz="4400" b="1" dirty="0" smtClean="0"/>
              <a:t>A)</a:t>
            </a:r>
            <a:r>
              <a:rPr lang="en-US" sz="4400" dirty="0" smtClean="0"/>
              <a:t>. </a:t>
            </a:r>
            <a:r>
              <a:rPr lang="en-US" sz="4400" b="1" dirty="0" smtClean="0"/>
              <a:t>Norm-Referenced Standards</a:t>
            </a:r>
          </a:p>
          <a:p>
            <a:r>
              <a:rPr lang="en-US" sz="4400" b="1" dirty="0" smtClean="0"/>
              <a:t>B). Criterion-Referenced Standards</a:t>
            </a:r>
          </a:p>
          <a:p>
            <a:r>
              <a:rPr lang="en-US" sz="4400" b="1" dirty="0" smtClean="0"/>
              <a:t>C). Self-Referenced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08254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REFERENCE POINTS FOR COMMUNICATING ABOUT LEARNING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NORM- REFERENCED STANDARDS: </a:t>
            </a:r>
            <a:r>
              <a:rPr lang="en-US" dirty="0" smtClean="0"/>
              <a:t> a student’s performance is compared to a group of students in the same grade level. </a:t>
            </a:r>
          </a:p>
          <a:p>
            <a:r>
              <a:rPr lang="en-US" dirty="0" smtClean="0"/>
              <a:t>Did the student do better or worse than the average?</a:t>
            </a:r>
          </a:p>
          <a:p>
            <a:r>
              <a:rPr lang="en-US" dirty="0" smtClean="0"/>
              <a:t>In the average, there are some A’s, B’s, C’s D’s &amp; F’s.</a:t>
            </a:r>
          </a:p>
          <a:p>
            <a:r>
              <a:rPr lang="en-US" b="1" dirty="0" smtClean="0"/>
              <a:t>How do you respond to each of these students in the various groupings?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44594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REFERENCE POINTS FOR COMMUNICATING ABOUT LEARNING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B). CRITERION-REFERENCED STANDARDS: </a:t>
            </a:r>
            <a:r>
              <a:rPr lang="en-US" dirty="0" smtClean="0"/>
              <a:t>a student’s performance is measured against a pre-determined set of performance indicators. This is what students are expected to know and be able to do at the end of a given grade period.</a:t>
            </a:r>
          </a:p>
          <a:p>
            <a:r>
              <a:rPr lang="en-US" b="1" dirty="0" smtClean="0"/>
              <a:t>What do we expect students to know and be able to do a the end of this unit, semester?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02878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REFERENCE POINTS FOR COMMUNICATING ABOUT LEARNING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C). SELF-REFERENCED STANDARDS:</a:t>
            </a:r>
            <a:r>
              <a:rPr lang="en-US" dirty="0" smtClean="0"/>
              <a:t> results of the student’s initial performance data are used as a reference point to measure how much improvement has occurred by the second assessment. This is focused on individual student growth.</a:t>
            </a:r>
          </a:p>
          <a:p>
            <a:r>
              <a:rPr lang="en-US" b="1" dirty="0" smtClean="0"/>
              <a:t>Do we have individual growth plans for each student?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2741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REFERENCE POINTS FOR COMMUNICATING ABOUT LEARNING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/>
              <a:t>When communicating with students and parents about learning, it is essential to indicate what reference point was used.</a:t>
            </a:r>
          </a:p>
          <a:p>
            <a:r>
              <a:rPr lang="en-US" dirty="0" smtClean="0"/>
              <a:t>A). Norm-Referenced Standards.</a:t>
            </a:r>
          </a:p>
          <a:p>
            <a:r>
              <a:rPr lang="en-US" dirty="0" smtClean="0"/>
              <a:t>B). Criterion-Referenced Standards.</a:t>
            </a:r>
          </a:p>
          <a:p>
            <a:r>
              <a:rPr lang="en-US" dirty="0" smtClean="0"/>
              <a:t>C). Self-Referenced Standards.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16837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WHAT KIND OF INORMATION ARE WE COMMUNICATING?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A). GROWTH</a:t>
            </a:r>
          </a:p>
          <a:p>
            <a:r>
              <a:rPr lang="en-US" sz="4400" dirty="0" smtClean="0"/>
              <a:t>B). PROGRESS</a:t>
            </a:r>
          </a:p>
          <a:p>
            <a:r>
              <a:rPr lang="en-US" sz="4400" dirty="0" smtClean="0"/>
              <a:t>C). ACHIEVEMENT</a:t>
            </a:r>
          </a:p>
          <a:p>
            <a:r>
              <a:rPr lang="en-US" sz="4400" dirty="0" smtClean="0"/>
              <a:t>D). MARKS AND SCORES</a:t>
            </a:r>
          </a:p>
          <a:p>
            <a:r>
              <a:rPr lang="en-US" sz="4400" dirty="0" smtClean="0"/>
              <a:t>E). GRADES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34626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 of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A). </a:t>
            </a:r>
            <a:r>
              <a:rPr lang="en-US" sz="4400" b="1" dirty="0" smtClean="0"/>
              <a:t>Assessment for Learning </a:t>
            </a:r>
            <a:r>
              <a:rPr lang="en-US" sz="4400" dirty="0" smtClean="0"/>
              <a:t>is designed to give teachers information (DATA) to modify teaching and learning activities.</a:t>
            </a:r>
          </a:p>
          <a:p>
            <a:r>
              <a:rPr lang="en-US" sz="2800" b="1" dirty="0" smtClean="0"/>
              <a:t>What kinds of data do you collect to modify teaching and learning?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141595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WHAT KIND OF INORMATION ARE WE COMMUNICATING?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A). GROWTH: </a:t>
            </a:r>
            <a:r>
              <a:rPr lang="en-US" dirty="0" smtClean="0"/>
              <a:t>is an increase in learning from a starting point to the present point.</a:t>
            </a:r>
          </a:p>
          <a:p>
            <a:r>
              <a:rPr lang="en-US" dirty="0" smtClean="0"/>
              <a:t>Betty was able to make connections between letters and sounds in September.</a:t>
            </a:r>
          </a:p>
          <a:p>
            <a:r>
              <a:rPr lang="en-US" dirty="0" smtClean="0"/>
              <a:t>Now, Betty is able to use sounds to read new words.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97700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WHAT KIND OF INORMATION ARE WE COMMUNICATING?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B).PROGRESS:</a:t>
            </a:r>
            <a:r>
              <a:rPr lang="en-US" dirty="0" smtClean="0"/>
              <a:t> is measured from a desired end point such as the end of the year outcomes.</a:t>
            </a:r>
          </a:p>
          <a:p>
            <a:r>
              <a:rPr lang="en-US" dirty="0" smtClean="0"/>
              <a:t>This is how far we are from the destination.</a:t>
            </a:r>
          </a:p>
          <a:p>
            <a:r>
              <a:rPr lang="en-US" dirty="0" smtClean="0"/>
              <a:t>This information tells the student and parent what needs to be done in order to reach the standard.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46350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WHAT KIND OF INORMATION ARE WE COMMUNICATING?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C). ACHIEVEMENT: </a:t>
            </a:r>
            <a:r>
              <a:rPr lang="en-US" dirty="0" smtClean="0"/>
              <a:t>is a measure of student’s current level of performance.</a:t>
            </a:r>
          </a:p>
          <a:p>
            <a:r>
              <a:rPr lang="en-US" dirty="0" smtClean="0"/>
              <a:t>This is symbolized by numbers or letters to indicate the degree to which expectations have been met.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69807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WHAT KIND OF INORMATION ARE WE COMMUNICATING?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D). Marks and Scores: </a:t>
            </a:r>
            <a:r>
              <a:rPr lang="en-US" dirty="0" smtClean="0"/>
              <a:t> are used to describe the symbols used on individual assessments to summarize the quality of evidence provided.</a:t>
            </a:r>
          </a:p>
          <a:p>
            <a:r>
              <a:rPr lang="en-US" b="1" dirty="0" smtClean="0"/>
              <a:t>7/10 or  3 on a 4 point scale.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17843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WHAT KIND OF INORMATION ARE WE COMMUNICATING?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E). GRADES</a:t>
            </a:r>
            <a:r>
              <a:rPr lang="en-US" dirty="0" smtClean="0"/>
              <a:t>: the term is used to refer to the summary symbols used on report cards such as A, B, C, D or 4, 3, 2, 1 or 50% or 90%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39924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How Do We Communicate Student Learning?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purpose of the Assessment is </a:t>
            </a:r>
            <a:r>
              <a:rPr lang="en-US" b="1" dirty="0" smtClean="0"/>
              <a:t>FORMATIVE: communication should be descriptive.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Students need to know what they did well and what they need to do differently to improve their performance.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55319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How Do We Communicate Student Learning?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purpose of the Assessment is </a:t>
            </a:r>
            <a:r>
              <a:rPr lang="en-US" b="1" dirty="0" smtClean="0"/>
              <a:t>SUMMATIVE:</a:t>
            </a:r>
            <a:r>
              <a:rPr lang="en-US" dirty="0" smtClean="0"/>
              <a:t> </a:t>
            </a:r>
            <a:r>
              <a:rPr lang="en-US" b="1" dirty="0" smtClean="0"/>
              <a:t>communication should inform students and their parents about how well a learning goal has been achieved and that is done using symbols such as </a:t>
            </a:r>
            <a:r>
              <a:rPr lang="en-US" dirty="0" smtClean="0"/>
              <a:t>Letters: A, B or C or numbers such as 100, 75 or 0.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08171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THREE KEY QUESTIONS TO GIVE FEEDBACK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1). What are the students doing well?</a:t>
            </a:r>
          </a:p>
          <a:p>
            <a:endParaRPr lang="en-US" dirty="0"/>
          </a:p>
          <a:p>
            <a:r>
              <a:rPr lang="en-US" dirty="0" smtClean="0"/>
              <a:t>2). What are the students struggling with?</a:t>
            </a:r>
          </a:p>
          <a:p>
            <a:endParaRPr lang="en-US" dirty="0"/>
          </a:p>
          <a:p>
            <a:r>
              <a:rPr lang="en-US" dirty="0" smtClean="0"/>
              <a:t>3). What do students need to do differently in order to be more successful?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888007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TIMING OF COMMUNICATION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A). </a:t>
            </a:r>
            <a:r>
              <a:rPr lang="en-US" b="1" dirty="0" smtClean="0"/>
              <a:t>During the Learning Process:</a:t>
            </a:r>
          </a:p>
          <a:p>
            <a:r>
              <a:rPr lang="en-US" b="1" dirty="0" smtClean="0"/>
              <a:t>Feedback</a:t>
            </a:r>
            <a:r>
              <a:rPr lang="en-US" dirty="0" smtClean="0"/>
              <a:t> should be given promptly and frequently so that the student can make use of it.</a:t>
            </a:r>
          </a:p>
          <a:p>
            <a:r>
              <a:rPr lang="en-US" dirty="0" smtClean="0"/>
              <a:t>Students need time to reflect on their learning.</a:t>
            </a:r>
          </a:p>
          <a:p>
            <a:r>
              <a:rPr lang="en-US" dirty="0" smtClean="0"/>
              <a:t>This is Assessment </a:t>
            </a:r>
            <a:r>
              <a:rPr lang="en-US" b="1" dirty="0" smtClean="0"/>
              <a:t>for and as </a:t>
            </a:r>
            <a:r>
              <a:rPr lang="en-US" dirty="0" smtClean="0"/>
              <a:t>learning.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88699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TIMING OF COMMUNICATION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B). </a:t>
            </a:r>
            <a:r>
              <a:rPr lang="en-US" b="1" dirty="0" smtClean="0"/>
              <a:t>After the Learning Process</a:t>
            </a:r>
          </a:p>
          <a:p>
            <a:r>
              <a:rPr lang="en-US" dirty="0" smtClean="0"/>
              <a:t>The Purpose of communication here is achievement ( Assessment of Learning.)</a:t>
            </a:r>
          </a:p>
          <a:p>
            <a:r>
              <a:rPr lang="en-US" dirty="0" smtClean="0"/>
              <a:t>At a point in time, teachers must communicate to students and parents what needs to happen during the next instructional cycle such as the term or semester.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8532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For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Helps the teacher adjust instruction.</a:t>
            </a:r>
          </a:p>
          <a:p>
            <a:r>
              <a:rPr lang="en-US" dirty="0" smtClean="0"/>
              <a:t>Provides information to students to help them improve the quality of their work</a:t>
            </a:r>
          </a:p>
          <a:p>
            <a:r>
              <a:rPr lang="en-US" dirty="0" smtClean="0"/>
              <a:t>This requires two way communication.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27477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Principles of Communication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1). </a:t>
            </a:r>
            <a:r>
              <a:rPr lang="en-US" b="1" dirty="0" smtClean="0"/>
              <a:t>Communication is a three way relationship.</a:t>
            </a:r>
          </a:p>
          <a:p>
            <a:r>
              <a:rPr lang="en-US" dirty="0" smtClean="0"/>
              <a:t>Teachers, students and parents must be partners in learning.</a:t>
            </a:r>
          </a:p>
          <a:p>
            <a:r>
              <a:rPr lang="en-US" dirty="0" smtClean="0"/>
              <a:t>Dialogue is essential about student strengths, areas for improvement and ways in which parents can provide support at home.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40788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Principles of Communication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2). </a:t>
            </a:r>
            <a:r>
              <a:rPr lang="en-US" b="1" dirty="0" smtClean="0"/>
              <a:t>Communication from the beginning of the year.</a:t>
            </a:r>
          </a:p>
          <a:p>
            <a:r>
              <a:rPr lang="en-US" dirty="0" smtClean="0"/>
              <a:t>Teachers need to inform students and parents about learning outcomes from the start and throughout the year.</a:t>
            </a:r>
          </a:p>
          <a:p>
            <a:r>
              <a:rPr lang="en-US" dirty="0" smtClean="0"/>
              <a:t>Teachers should identify desired results, determine acceptable evidence and explain learning experiences and instruction.</a:t>
            </a:r>
          </a:p>
          <a:p>
            <a:r>
              <a:rPr lang="en-US" dirty="0" smtClean="0"/>
              <a:t>Use of rubrics makes the learning outcomes more clear.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09541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Tools for Communicating With Parents About Student Learning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1). Report Cards</a:t>
            </a:r>
          </a:p>
          <a:p>
            <a:r>
              <a:rPr lang="en-US" dirty="0" smtClean="0"/>
              <a:t>2). Notes attached to report cards</a:t>
            </a:r>
          </a:p>
          <a:p>
            <a:r>
              <a:rPr lang="en-US" dirty="0" smtClean="0"/>
              <a:t>3). Phone calls to parents.</a:t>
            </a:r>
          </a:p>
          <a:p>
            <a:r>
              <a:rPr lang="en-US" dirty="0" smtClean="0"/>
              <a:t>4). Emails to parents</a:t>
            </a:r>
          </a:p>
          <a:p>
            <a:r>
              <a:rPr lang="en-US" dirty="0" smtClean="0"/>
              <a:t>5). Weekly/monthly progress reports</a:t>
            </a:r>
          </a:p>
          <a:p>
            <a:r>
              <a:rPr lang="en-US" dirty="0" smtClean="0"/>
              <a:t>6). Newsletter to parents</a:t>
            </a:r>
          </a:p>
          <a:p>
            <a:r>
              <a:rPr lang="en-US" dirty="0" smtClean="0"/>
              <a:t>7). Examination of student portfolios</a:t>
            </a:r>
          </a:p>
          <a:p>
            <a:r>
              <a:rPr lang="en-US" dirty="0" smtClean="0"/>
              <a:t>8). School web site and teacher webpage.</a:t>
            </a:r>
          </a:p>
          <a:p>
            <a:r>
              <a:rPr lang="en-US" dirty="0" smtClean="0"/>
              <a:t>9). Parent/ Student-Teacher Conferences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00868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Communicating a Full Picture of Student Learning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1). Timely, ongoing and embedded in the learning process.</a:t>
            </a:r>
          </a:p>
          <a:p>
            <a:r>
              <a:rPr lang="en-US" dirty="0" smtClean="0"/>
              <a:t>2). Describes what students know and are able to do, and provides direction for the next steps.</a:t>
            </a:r>
          </a:p>
          <a:p>
            <a:r>
              <a:rPr lang="en-US" dirty="0" smtClean="0"/>
              <a:t>3). Encourages students to set and revise learning goals: to take charge of their learning.</a:t>
            </a:r>
          </a:p>
          <a:p>
            <a:r>
              <a:rPr lang="en-US" dirty="0" smtClean="0"/>
              <a:t>4). Helps teachers plan and revise teaching and learning.</a:t>
            </a:r>
          </a:p>
          <a:p>
            <a:r>
              <a:rPr lang="en-US" dirty="0" smtClean="0"/>
              <a:t>5). Assists parents in supporting their students at home.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95568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References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Arter</a:t>
            </a:r>
            <a:r>
              <a:rPr lang="en-US" sz="2000" dirty="0" smtClean="0"/>
              <a:t>, J. and J. </a:t>
            </a:r>
            <a:r>
              <a:rPr lang="en-US" sz="2000" dirty="0" err="1" smtClean="0"/>
              <a:t>Chappuis</a:t>
            </a:r>
            <a:r>
              <a:rPr lang="en-US" sz="2000" dirty="0" smtClean="0"/>
              <a:t>. (2006)</a:t>
            </a:r>
          </a:p>
          <a:p>
            <a:r>
              <a:rPr lang="en-US" sz="2000" dirty="0" smtClean="0"/>
              <a:t>Brookhart, S. (2004)</a:t>
            </a:r>
          </a:p>
          <a:p>
            <a:r>
              <a:rPr lang="en-US" sz="2000" dirty="0" smtClean="0"/>
              <a:t>Cooper, D. (2007)</a:t>
            </a:r>
          </a:p>
          <a:p>
            <a:r>
              <a:rPr lang="en-US" sz="2000" dirty="0" smtClean="0"/>
              <a:t>DuFour, R. and  </a:t>
            </a:r>
            <a:r>
              <a:rPr lang="en-US" sz="2000" dirty="0" err="1" smtClean="0"/>
              <a:t>R.Eaker</a:t>
            </a:r>
            <a:r>
              <a:rPr lang="en-US" sz="2000" dirty="0" smtClean="0"/>
              <a:t>. (1998)</a:t>
            </a:r>
          </a:p>
          <a:p>
            <a:r>
              <a:rPr lang="en-US" sz="2000" dirty="0" err="1" smtClean="0"/>
              <a:t>Guskey</a:t>
            </a:r>
            <a:r>
              <a:rPr lang="en-US" sz="2000" dirty="0" smtClean="0"/>
              <a:t>, T.R. (2005)</a:t>
            </a:r>
          </a:p>
          <a:p>
            <a:r>
              <a:rPr lang="en-US" sz="2000" dirty="0" smtClean="0"/>
              <a:t>Marzano, R. (2000)</a:t>
            </a:r>
          </a:p>
          <a:p>
            <a:r>
              <a:rPr lang="en-US" sz="2000" dirty="0" err="1" smtClean="0"/>
              <a:t>McTighe</a:t>
            </a:r>
            <a:r>
              <a:rPr lang="en-US" sz="2000" dirty="0" smtClean="0"/>
              <a:t>, J and K. O’Connor, (2005)</a:t>
            </a:r>
          </a:p>
          <a:p>
            <a:r>
              <a:rPr lang="en-US" sz="2000" dirty="0" smtClean="0"/>
              <a:t>O’Connor, K. (2007)</a:t>
            </a:r>
          </a:p>
          <a:p>
            <a:r>
              <a:rPr lang="en-US" sz="2000" dirty="0" err="1" smtClean="0"/>
              <a:t>Stiggins,R</a:t>
            </a:r>
            <a:r>
              <a:rPr lang="en-US" sz="2000" dirty="0" smtClean="0"/>
              <a:t>., J. </a:t>
            </a:r>
            <a:r>
              <a:rPr lang="en-US" sz="2000" dirty="0" err="1" smtClean="0"/>
              <a:t>Arter</a:t>
            </a:r>
            <a:r>
              <a:rPr lang="en-US" sz="2000" dirty="0" smtClean="0"/>
              <a:t>, J. </a:t>
            </a:r>
            <a:r>
              <a:rPr lang="en-US" sz="2000" dirty="0" err="1" smtClean="0"/>
              <a:t>Chappuis</a:t>
            </a:r>
            <a:r>
              <a:rPr lang="en-US" sz="2000" dirty="0" smtClean="0"/>
              <a:t>,  and S. </a:t>
            </a:r>
            <a:r>
              <a:rPr lang="en-US" sz="2000" dirty="0" err="1" smtClean="0"/>
              <a:t>Chappuis</a:t>
            </a:r>
            <a:r>
              <a:rPr lang="en-US" sz="2000" dirty="0" smtClean="0"/>
              <a:t>, (2011)</a:t>
            </a:r>
          </a:p>
          <a:p>
            <a:r>
              <a:rPr lang="en-US" sz="2000" dirty="0" smtClean="0"/>
              <a:t>Tomlinson, C. and J. </a:t>
            </a:r>
            <a:r>
              <a:rPr lang="en-US" sz="2000" dirty="0" err="1" smtClean="0"/>
              <a:t>McTighe</a:t>
            </a:r>
            <a:r>
              <a:rPr lang="en-US" sz="2000" dirty="0" smtClean="0"/>
              <a:t> (2006)</a:t>
            </a:r>
          </a:p>
          <a:p>
            <a:r>
              <a:rPr lang="en-US" sz="2000" dirty="0" smtClean="0"/>
              <a:t>Wiggins, G and J. </a:t>
            </a:r>
            <a:r>
              <a:rPr lang="en-US" sz="2000" dirty="0" err="1" smtClean="0"/>
              <a:t>McTighe</a:t>
            </a:r>
            <a:r>
              <a:rPr lang="en-US" sz="2000" dirty="0" smtClean="0"/>
              <a:t> (2005)</a:t>
            </a:r>
          </a:p>
          <a:p>
            <a:r>
              <a:rPr lang="en-US" sz="2000" dirty="0" err="1" smtClean="0"/>
              <a:t>Wormeli</a:t>
            </a:r>
            <a:r>
              <a:rPr lang="en-US" sz="2000" dirty="0" smtClean="0"/>
              <a:t>, R. (2006)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0226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For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check for students’ understanding by observing, questioning or asking students for feedback.</a:t>
            </a:r>
          </a:p>
          <a:p>
            <a:r>
              <a:rPr lang="en-US" dirty="0" smtClean="0"/>
              <a:t>An example would be a teacher asking students to indicate their readiness to move forward to new material by using hand signals such as a thumbs up or thumbs down.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80291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For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offer students feedback about their strengths and needs as well as guidance for improvement during student-led conferences, and allow time to make the recommended revisions before their work is formally assessed.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5006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 of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B). </a:t>
            </a:r>
            <a:r>
              <a:rPr lang="en-US" sz="4400" b="1" dirty="0" smtClean="0"/>
              <a:t>Assessment as Learning </a:t>
            </a:r>
            <a:r>
              <a:rPr lang="en-US" sz="4400" dirty="0" smtClean="0"/>
              <a:t>is students monitoring their own learning by making adjustments, adaptations and changes in their understandings.</a:t>
            </a:r>
          </a:p>
          <a:p>
            <a:r>
              <a:rPr lang="en-US" sz="3600" b="1" dirty="0" smtClean="0"/>
              <a:t>How do we help students take charge of their own learning? How do they learn best and least?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0561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As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Places the student at the center of the assessment process.</a:t>
            </a:r>
          </a:p>
          <a:p>
            <a:r>
              <a:rPr lang="en-US" dirty="0" smtClean="0"/>
              <a:t>Students reflect upon their strengths and needs, set goals for improvement, and identify strategies to accomplish their goals.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5448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For and 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Assessment </a:t>
            </a:r>
            <a:r>
              <a:rPr lang="en-US" b="1" dirty="0" smtClean="0"/>
              <a:t>for</a:t>
            </a:r>
            <a:r>
              <a:rPr lang="en-US" dirty="0" smtClean="0"/>
              <a:t> learning and</a:t>
            </a:r>
          </a:p>
          <a:p>
            <a:r>
              <a:rPr lang="en-US" dirty="0" smtClean="0"/>
              <a:t>Assessment </a:t>
            </a:r>
            <a:r>
              <a:rPr lang="en-US" b="1" dirty="0" smtClean="0"/>
              <a:t>as</a:t>
            </a:r>
            <a:r>
              <a:rPr lang="en-US" dirty="0" smtClean="0"/>
              <a:t> learning</a:t>
            </a:r>
          </a:p>
          <a:p>
            <a:r>
              <a:rPr lang="en-US" dirty="0" smtClean="0"/>
              <a:t>Both provide direction to students to increase their learning and, ultimately, improve their achievement.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53326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7098</TotalTime>
  <Words>2239</Words>
  <Application>Microsoft Office PowerPoint</Application>
  <PresentationFormat>On-screen Show (4:3)</PresentationFormat>
  <Paragraphs>190</Paragraphs>
  <Slides>44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COMMUNICATING ABOUT STUDENT LEARNING</vt:lpstr>
      <vt:lpstr>Student Learning</vt:lpstr>
      <vt:lpstr>Purposes of Assessment</vt:lpstr>
      <vt:lpstr>Assessment For Learning</vt:lpstr>
      <vt:lpstr>Assessment For Learning</vt:lpstr>
      <vt:lpstr>Assessment For Learning</vt:lpstr>
      <vt:lpstr>Purposes of Assessment</vt:lpstr>
      <vt:lpstr>Assessment As Learning</vt:lpstr>
      <vt:lpstr>Assessment For and As</vt:lpstr>
      <vt:lpstr>Purposes of Assessment</vt:lpstr>
      <vt:lpstr>COMMUNICATING ASSESSMENT OF LEARNING</vt:lpstr>
      <vt:lpstr>Steps in Communication About Assessment of Learning</vt:lpstr>
      <vt:lpstr>KINDS OF ASSESSMENT</vt:lpstr>
      <vt:lpstr>INDICATORS OF SOUND CLASSROOM ASSESSMENT: KEY QUESTIONS TO ASK.</vt:lpstr>
      <vt:lpstr>INDICATORS OF SOUND CLASSROOM ASSESSMENT: KEY QUESTIONS TO ASK.</vt:lpstr>
      <vt:lpstr>INDICATORS OF SOUND CLASSROOM ASSESSMENT: KEY QUESTIONS TO ASK.</vt:lpstr>
      <vt:lpstr>INDICATORS OF SOUND CLASSROOM ASSESSMENT: KEY QUESTIONS TO ASK.</vt:lpstr>
      <vt:lpstr>INDICATORS OF SOUND CLASSROOM ASSESSMENT: KEY QUESTIONS TO ASK.</vt:lpstr>
      <vt:lpstr>INDICATORS OF SOUND CLASSROOM ASSESSMENT: KEY QUESTIONS TO ASK.</vt:lpstr>
      <vt:lpstr>INDICATORS OF SOUND CLASSROOM ASSESSMENT: KEY QUESTIONS TO ASK.</vt:lpstr>
      <vt:lpstr>INDICATORS OF SOUND CLASSROOM ASSESSMENT: KEY QUESTIONS TO ASK.</vt:lpstr>
      <vt:lpstr>INDICATORS OF SOUND CLASSROOM ASSESSMENT: KEY QUESTIONS TO ASK.</vt:lpstr>
      <vt:lpstr>STRATEGIES FOR COMMUNICATING WITH STUDENTS TO IMPROVE THEIR LEARNING</vt:lpstr>
      <vt:lpstr>REFERENCE POINTS FOR COMMUNICATING ABOUT LEARNING</vt:lpstr>
      <vt:lpstr>REFERENCE POINTS FOR COMMUNICATING ABOUT LEARNING</vt:lpstr>
      <vt:lpstr>REFERENCE POINTS FOR COMMUNICATING ABOUT LEARNING</vt:lpstr>
      <vt:lpstr>REFERENCE POINTS FOR COMMUNICATING ABOUT LEARNING</vt:lpstr>
      <vt:lpstr>REFERENCE POINTS FOR COMMUNICATING ABOUT LEARNING</vt:lpstr>
      <vt:lpstr>WHAT KIND OF INORMATION ARE WE COMMUNICATING?</vt:lpstr>
      <vt:lpstr>WHAT KIND OF INORMATION ARE WE COMMUNICATING?</vt:lpstr>
      <vt:lpstr>WHAT KIND OF INORMATION ARE WE COMMUNICATING?</vt:lpstr>
      <vt:lpstr>WHAT KIND OF INORMATION ARE WE COMMUNICATING?</vt:lpstr>
      <vt:lpstr>WHAT KIND OF INORMATION ARE WE COMMUNICATING?</vt:lpstr>
      <vt:lpstr>WHAT KIND OF INORMATION ARE WE COMMUNICATING?</vt:lpstr>
      <vt:lpstr>How Do We Communicate Student Learning?</vt:lpstr>
      <vt:lpstr>How Do We Communicate Student Learning?</vt:lpstr>
      <vt:lpstr>THREE KEY QUESTIONS TO GIVE FEEDBACK</vt:lpstr>
      <vt:lpstr>TIMING OF COMMUNICATION</vt:lpstr>
      <vt:lpstr>TIMING OF COMMUNICATION</vt:lpstr>
      <vt:lpstr>Principles of Communication</vt:lpstr>
      <vt:lpstr>Principles of Communication</vt:lpstr>
      <vt:lpstr> Tools for Communicating With Parents About Student Learning</vt:lpstr>
      <vt:lpstr>Communicating a Full Picture of Student Learning</vt:lpstr>
      <vt:lpstr>References</vt:lpstr>
    </vt:vector>
  </TitlesOfParts>
  <Company>Concordia University Chicago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COMMUNICATING ABOUT STUDENT LEARNING</dc:title>
  <dc:creator>Sims, Paul A</dc:creator>
  <cp:lastModifiedBy>Sara W</cp:lastModifiedBy>
  <cp:revision>25</cp:revision>
  <dcterms:created xsi:type="dcterms:W3CDTF">2016-09-29T20:51:24Z</dcterms:created>
  <dcterms:modified xsi:type="dcterms:W3CDTF">2016-10-04T12:43:04Z</dcterms:modified>
</cp:coreProperties>
</file>